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6"/>
  </p:notesMasterIdLst>
  <p:sldIdLst>
    <p:sldId id="256" r:id="rId2"/>
    <p:sldId id="261" r:id="rId3"/>
    <p:sldId id="262" r:id="rId4"/>
    <p:sldId id="257" r:id="rId5"/>
    <p:sldId id="263" r:id="rId6"/>
    <p:sldId id="258" r:id="rId7"/>
    <p:sldId id="264" r:id="rId8"/>
    <p:sldId id="259" r:id="rId9"/>
    <p:sldId id="265" r:id="rId10"/>
    <p:sldId id="260" r:id="rId11"/>
    <p:sldId id="267" r:id="rId12"/>
    <p:sldId id="266"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2" autoAdjust="0"/>
    <p:restoredTop sz="94722" autoAdjust="0"/>
  </p:normalViewPr>
  <p:slideViewPr>
    <p:cSldViewPr>
      <p:cViewPr>
        <p:scale>
          <a:sx n="95" d="100"/>
          <a:sy n="95" d="100"/>
        </p:scale>
        <p:origin x="-1242" y="-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324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F5D022-DAB7-441D-BA02-C6A6976A74BB}" type="datetimeFigureOut">
              <a:rPr lang="en-US" smtClean="0"/>
              <a:t>7/28/2015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7F154-3D96-43FE-B01F-A3C8BE472341}" type="slidenum">
              <a:rPr lang="en-US" smtClean="0"/>
              <a:t>‹#›</a:t>
            </a:fld>
            <a:endParaRPr lang="en-US"/>
          </a:p>
        </p:txBody>
      </p:sp>
    </p:spTree>
    <p:extLst>
      <p:ext uri="{BB962C8B-B14F-4D97-AF65-F5344CB8AC3E}">
        <p14:creationId xmlns:p14="http://schemas.microsoft.com/office/powerpoint/2010/main" val="112445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17F154-3D96-43FE-B01F-A3C8BE472341}" type="slidenum">
              <a:rPr lang="en-US" smtClean="0"/>
              <a:t>1</a:t>
            </a:fld>
            <a:endParaRPr lang="en-US"/>
          </a:p>
        </p:txBody>
      </p:sp>
    </p:spTree>
    <p:extLst>
      <p:ext uri="{BB962C8B-B14F-4D97-AF65-F5344CB8AC3E}">
        <p14:creationId xmlns:p14="http://schemas.microsoft.com/office/powerpoint/2010/main" val="648608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D772920-6D4C-419F-BFFF-68251927593B}" type="datetimeFigureOut">
              <a:rPr lang="en-US" smtClean="0"/>
              <a:t>7/28/2015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5DCE954-F0D8-431B-8441-27937A3D3111}"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772920-6D4C-419F-BFFF-68251927593B}"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CE954-F0D8-431B-8441-27937A3D311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772920-6D4C-419F-BFFF-68251927593B}"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CE954-F0D8-431B-8441-27937A3D311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D772920-6D4C-419F-BFFF-68251927593B}"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CE954-F0D8-431B-8441-27937A3D3111}"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D772920-6D4C-419F-BFFF-68251927593B}" type="datetimeFigureOut">
              <a:rPr lang="en-US" smtClean="0"/>
              <a:t>7/28/2015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5DCE954-F0D8-431B-8441-27937A3D311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D772920-6D4C-419F-BFFF-68251927593B}" type="datetimeFigureOut">
              <a:rPr lang="en-US" smtClean="0"/>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CE954-F0D8-431B-8441-27937A3D3111}"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D772920-6D4C-419F-BFFF-68251927593B}" type="datetimeFigureOut">
              <a:rPr lang="en-US" smtClean="0"/>
              <a:t>7/28/2015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CE954-F0D8-431B-8441-27937A3D3111}"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D772920-6D4C-419F-BFFF-68251927593B}" type="datetimeFigureOut">
              <a:rPr lang="en-US" smtClean="0"/>
              <a:t>7/28/2015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CE954-F0D8-431B-8441-27937A3D311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72920-6D4C-419F-BFFF-68251927593B}" type="datetimeFigureOut">
              <a:rPr lang="en-US" smtClean="0"/>
              <a:t>7/28/2015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CE954-F0D8-431B-8441-27937A3D311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D772920-6D4C-419F-BFFF-68251927593B}" type="datetimeFigureOut">
              <a:rPr lang="en-US" smtClean="0"/>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CE954-F0D8-431B-8441-27937A3D3111}"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D772920-6D4C-419F-BFFF-68251927593B}" type="datetimeFigureOut">
              <a:rPr lang="en-US" smtClean="0"/>
              <a:t>7/28/2015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5DCE954-F0D8-431B-8441-27937A3D3111}"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D772920-6D4C-419F-BFFF-68251927593B}" type="datetimeFigureOut">
              <a:rPr lang="en-US" smtClean="0"/>
              <a:t>7/28/2015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5DCE954-F0D8-431B-8441-27937A3D311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ma"/><Relationship Id="rId7" Type="http://schemas.openxmlformats.org/officeDocument/2006/relationships/image" Target="../media/image3.png"/><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image" Target="../media/image2.gif"/><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warrencountyunitedway.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hyperlink" Target="http://www.warrencountyunitedway.org/" TargetMode="External"/><Relationship Id="rId2" Type="http://schemas.openxmlformats.org/officeDocument/2006/relationships/slideLayout" Target="../slideLayouts/slideLayout9.xml"/><Relationship Id="rId1" Type="http://schemas.openxmlformats.org/officeDocument/2006/relationships/tags" Target="../tags/tag4.xml"/><Relationship Id="rId5" Type="http://schemas.microsoft.com/office/2007/relationships/hdphoto" Target="../media/hdphoto2.wdp"/><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981200"/>
            <a:ext cx="9067800" cy="685800"/>
          </a:xfrm>
        </p:spPr>
        <p:txBody>
          <a:bodyPr>
            <a:normAutofit fontScale="90000"/>
          </a:bodyPr>
          <a:lstStyle/>
          <a:p>
            <a:r>
              <a:rPr lang="en-US" dirty="0" smtClean="0"/>
              <a:t>How to complete a United Way Pledge Form</a:t>
            </a:r>
            <a:br>
              <a:rPr lang="en-US" dirty="0" smtClean="0"/>
            </a:br>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4419600"/>
            <a:ext cx="2434206" cy="1817318"/>
          </a:xfrm>
          <a:prstGeom prst="rect">
            <a:avLst/>
          </a:prstGeom>
        </p:spPr>
      </p:pic>
      <p:pic>
        <p:nvPicPr>
          <p:cNvPr id="3" name="Beethoven's Symphony No. 9 (Scherzo).wm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7086600" y="5867400"/>
            <a:ext cx="228600" cy="228600"/>
          </a:xfrm>
          <a:prstGeom prst="rect">
            <a:avLst/>
          </a:prstGeom>
        </p:spPr>
      </p:pic>
    </p:spTree>
    <p:custDataLst>
      <p:tags r:id="rId1"/>
    </p:custDataLst>
    <p:extLst>
      <p:ext uri="{BB962C8B-B14F-4D97-AF65-F5344CB8AC3E}">
        <p14:creationId xmlns:p14="http://schemas.microsoft.com/office/powerpoint/2010/main" val="1819557720"/>
      </p:ext>
    </p:extLst>
  </p:cSld>
  <p:clrMapOvr>
    <a:masterClrMapping/>
  </p:clrMapOvr>
  <mc:AlternateContent xmlns:mc="http://schemas.openxmlformats.org/markup-compatibility/2006" xmlns:p14="http://schemas.microsoft.com/office/powerpoint/2010/main">
    <mc:Choice Requires="p14">
      <p:transition spd="slow" p14:dur="800" advTm="5402">
        <p:circle/>
      </p:transition>
    </mc:Choice>
    <mc:Fallback xmlns="">
      <p:transition spd="slow" advTm="5402">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20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16">
                <p:cTn id="7" repeatCount="indefinite" fill="remove"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2719"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900550"/>
            <a:ext cx="7696200" cy="522288"/>
          </a:xfrm>
        </p:spPr>
        <p:txBody>
          <a:bodyPr/>
          <a:lstStyle/>
          <a:p>
            <a:r>
              <a:rPr lang="en-US" b="1" dirty="0" smtClean="0">
                <a:solidFill>
                  <a:schemeClr val="tx1"/>
                </a:solidFill>
              </a:rPr>
              <a:t>Optional – how to designate:</a:t>
            </a:r>
            <a:endParaRPr lang="en-US" b="1" dirty="0">
              <a:solidFill>
                <a:schemeClr val="tx1"/>
              </a:solidFill>
            </a:endParaRPr>
          </a:p>
        </p:txBody>
      </p:sp>
      <p:sp>
        <p:nvSpPr>
          <p:cNvPr id="3" name="Text Placeholder 2"/>
          <p:cNvSpPr>
            <a:spLocks noGrp="1"/>
          </p:cNvSpPr>
          <p:nvPr>
            <p:ph type="body" sz="half" idx="2"/>
          </p:nvPr>
        </p:nvSpPr>
        <p:spPr>
          <a:xfrm>
            <a:off x="457199" y="5410200"/>
            <a:ext cx="8247181" cy="1066799"/>
          </a:xfrm>
        </p:spPr>
        <p:txBody>
          <a:bodyPr>
            <a:normAutofit lnSpcReduction="10000"/>
          </a:bodyPr>
          <a:lstStyle/>
          <a:p>
            <a:r>
              <a:rPr lang="en-US" dirty="0" smtClean="0"/>
              <a:t>The best way to ensure your gift is  directed where its needed the most is by giving to the general fund, however, you can designate all or some of your gift to a specific United Way Impact Area (</a:t>
            </a:r>
            <a:r>
              <a:rPr lang="en-US" i="1" dirty="0" smtClean="0"/>
              <a:t>Education, Income Stability, or Health</a:t>
            </a:r>
            <a:r>
              <a:rPr lang="en-US" dirty="0" smtClean="0"/>
              <a:t>) or a United Way / Partner agency.  Refer to back side of the front page of the pledge form  </a:t>
            </a:r>
            <a:r>
              <a:rPr lang="en-US" b="1" i="1" dirty="0" smtClean="0">
                <a:solidFill>
                  <a:srgbClr val="FF0000"/>
                </a:solidFill>
              </a:rPr>
              <a:t>(White copy) </a:t>
            </a:r>
            <a:r>
              <a:rPr lang="en-US" dirty="0" smtClean="0"/>
              <a:t>for details on how to designate.</a:t>
            </a:r>
          </a:p>
          <a:p>
            <a:endParaRPr lang="en-US" dirty="0"/>
          </a:p>
        </p:txBody>
      </p:sp>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40625" b="29257"/>
          <a:stretch/>
        </p:blipFill>
        <p:spPr>
          <a:xfrm>
            <a:off x="457200" y="911646"/>
            <a:ext cx="8247181" cy="2743200"/>
          </a:xfrm>
          <a:prstGeom prst="rect">
            <a:avLst/>
          </a:prstGeom>
          <a:solidFill>
            <a:schemeClr val="bg2"/>
          </a:solidFill>
          <a:ln w="88900" cap="sq" cmpd="thickThin">
            <a:solidFill>
              <a:srgbClr val="000000"/>
            </a:solidFill>
            <a:prstDash val="solid"/>
            <a:miter lim="800000"/>
          </a:ln>
          <a:effectLst>
            <a:innerShdw blurRad="76200">
              <a:srgbClr val="000000"/>
            </a:innerShdw>
          </a:effectLst>
        </p:spPr>
      </p:pic>
      <p:sp>
        <p:nvSpPr>
          <p:cNvPr id="6" name="Right Arrow 5"/>
          <p:cNvSpPr/>
          <p:nvPr/>
        </p:nvSpPr>
        <p:spPr>
          <a:xfrm>
            <a:off x="228600" y="3124200"/>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0"/>
          <p:cNvPicPr>
            <a:picLocks noGrp="1" noChangeAspect="1"/>
          </p:cNvPicPr>
          <p:nvPr>
            <p:ph type="pic" idx="1"/>
          </p:nvPr>
        </p:nvPicPr>
        <p:blipFill>
          <a:blip r:embed="rId4">
            <a:extLst>
              <a:ext uri="{28A0092B-C50C-407E-A947-70E740481C1C}">
                <a14:useLocalDpi xmlns:a14="http://schemas.microsoft.com/office/drawing/2010/main" val="0"/>
              </a:ext>
            </a:extLst>
          </a:blip>
          <a:srcRect l="15753" r="15753"/>
          <a:stretch>
            <a:fillRect/>
          </a:stretch>
        </p:blipFill>
        <p:spPr>
          <a:xfrm>
            <a:off x="2057400" y="7467600"/>
            <a:ext cx="9001873" cy="4581525"/>
          </a:xfrm>
        </p:spPr>
      </p:pic>
    </p:spTree>
    <p:custDataLst>
      <p:tags r:id="rId1"/>
    </p:custDataLst>
    <p:extLst>
      <p:ext uri="{BB962C8B-B14F-4D97-AF65-F5344CB8AC3E}">
        <p14:creationId xmlns:p14="http://schemas.microsoft.com/office/powerpoint/2010/main" val="2400490412"/>
      </p:ext>
    </p:extLst>
  </p:cSld>
  <p:clrMapOvr>
    <a:masterClrMapping/>
  </p:clrMapOvr>
  <mc:AlternateContent xmlns:mc="http://schemas.openxmlformats.org/markup-compatibility/2006" xmlns:p14="http://schemas.microsoft.com/office/powerpoint/2010/main">
    <mc:Choice Requires="p14">
      <p:transition spd="slow" p14:dur="2000" advTm="11318"/>
    </mc:Choice>
    <mc:Fallback xmlns="">
      <p:transition spd="slow" advTm="113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810000" y="425482"/>
            <a:ext cx="4829262" cy="6159436"/>
          </a:xfrm>
          <a:prstGeom prst="rect">
            <a:avLst/>
          </a:prstGeom>
          <a:ln w="88900" cap="sq" cmpd="thickThin">
            <a:solidFill>
              <a:srgbClr val="000000"/>
            </a:solidFill>
            <a:prstDash val="solid"/>
            <a:miter lim="800000"/>
          </a:ln>
          <a:effectLst>
            <a:innerShdw blurRad="76200">
              <a:srgbClr val="000000"/>
            </a:innerShdw>
          </a:effectLst>
        </p:spPr>
      </p:pic>
      <p:sp>
        <p:nvSpPr>
          <p:cNvPr id="2" name="Right Arrow Callout 1"/>
          <p:cNvSpPr/>
          <p:nvPr/>
        </p:nvSpPr>
        <p:spPr>
          <a:xfrm>
            <a:off x="228600" y="3124200"/>
            <a:ext cx="3352800" cy="3581400"/>
          </a:xfrm>
          <a:prstGeom prst="rightArrowCallout">
            <a:avLst>
              <a:gd name="adj1" fmla="val 16725"/>
              <a:gd name="adj2" fmla="val 15467"/>
              <a:gd name="adj3" fmla="val 5780"/>
              <a:gd name="adj4" fmla="val 82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3</a:t>
            </a:r>
            <a:r>
              <a:rPr lang="en-US" sz="2000" baseline="30000" dirty="0" smtClean="0"/>
              <a:t>rd</a:t>
            </a:r>
            <a:r>
              <a:rPr lang="en-US" sz="2000" dirty="0" smtClean="0"/>
              <a:t> Special Recognition</a:t>
            </a:r>
          </a:p>
          <a:p>
            <a:pPr algn="ctr"/>
            <a:endParaRPr lang="en-US" sz="2000" dirty="0"/>
          </a:p>
          <a:p>
            <a:pPr algn="ctr"/>
            <a:r>
              <a:rPr lang="en-US" sz="2000" dirty="0" smtClean="0"/>
              <a:t>United Way likes to acknowledge donors.  Check the leadership group you qualify for and provide your name for recognition as a leader in Warren County.</a:t>
            </a:r>
            <a:endParaRPr lang="en-US" sz="2000" dirty="0"/>
          </a:p>
        </p:txBody>
      </p:sp>
    </p:spTree>
    <p:extLst>
      <p:ext uri="{BB962C8B-B14F-4D97-AF65-F5344CB8AC3E}">
        <p14:creationId xmlns:p14="http://schemas.microsoft.com/office/powerpoint/2010/main" val="1021751646"/>
      </p:ext>
    </p:extLst>
  </p:cSld>
  <p:clrMapOvr>
    <a:masterClrMapping/>
  </p:clrMapOvr>
  <mc:AlternateContent xmlns:mc="http://schemas.openxmlformats.org/markup-compatibility/2006" xmlns:p14="http://schemas.microsoft.com/office/powerpoint/2010/main">
    <mc:Choice Requires="p14">
      <p:transition spd="slow" p14:dur="2000" advTm="4844"/>
    </mc:Choice>
    <mc:Fallback xmlns="">
      <p:transition spd="slow" advTm="484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3. Special Recognition</a:t>
            </a:r>
            <a:endParaRPr lang="en-US" b="1" dirty="0">
              <a:solidFill>
                <a:schemeClr val="tx1"/>
              </a:solidFill>
            </a:endParaRPr>
          </a:p>
        </p:txBody>
      </p:sp>
      <p:sp>
        <p:nvSpPr>
          <p:cNvPr id="3" name="Text Placeholder 2"/>
          <p:cNvSpPr>
            <a:spLocks noGrp="1"/>
          </p:cNvSpPr>
          <p:nvPr>
            <p:ph type="body" sz="half" idx="2"/>
          </p:nvPr>
        </p:nvSpPr>
        <p:spPr>
          <a:xfrm>
            <a:off x="914400" y="5445824"/>
            <a:ext cx="7315200" cy="1183575"/>
          </a:xfrm>
        </p:spPr>
        <p:txBody>
          <a:bodyPr>
            <a:normAutofit fontScale="92500" lnSpcReduction="10000"/>
          </a:bodyPr>
          <a:lstStyle/>
          <a:p>
            <a:pPr marL="285750" indent="-285750">
              <a:buFont typeface="Wingdings" pitchFamily="2" charset="2"/>
              <a:buChar char="q"/>
            </a:pPr>
            <a:r>
              <a:rPr lang="en-US" dirty="0" smtClean="0"/>
              <a:t>Check the GJW category if you qualify</a:t>
            </a:r>
          </a:p>
          <a:p>
            <a:pPr marL="285750" indent="-285750">
              <a:buFont typeface="Wingdings" pitchFamily="2" charset="2"/>
              <a:buChar char="q"/>
            </a:pPr>
            <a:r>
              <a:rPr lang="en-US" dirty="0" smtClean="0"/>
              <a:t>Check Loyal contributor # of years</a:t>
            </a:r>
          </a:p>
          <a:p>
            <a:pPr marL="285750" indent="-285750">
              <a:buFont typeface="Wingdings" pitchFamily="2" charset="2"/>
              <a:buChar char="q"/>
            </a:pPr>
            <a:r>
              <a:rPr lang="en-US" dirty="0" smtClean="0"/>
              <a:t>Check the Women’s leadership Council if you qualify</a:t>
            </a:r>
          </a:p>
          <a:p>
            <a:pPr marL="285750" indent="-285750">
              <a:buFont typeface="Wingdings" pitchFamily="2" charset="2"/>
              <a:buChar char="q"/>
            </a:pPr>
            <a:r>
              <a:rPr lang="en-US" dirty="0" smtClean="0"/>
              <a:t>Tell us how you would like to be recognized  </a:t>
            </a:r>
            <a:r>
              <a:rPr lang="en-US" i="1" dirty="0" smtClean="0"/>
              <a:t>(Mr. and Mrs. Smith/In memory of)</a:t>
            </a:r>
            <a:endParaRPr lang="en-US" i="1"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31601" b="31601"/>
          <a:stretch>
            <a:fillRect/>
          </a:stretch>
        </p:blipFill>
        <p:spPr>
          <a:xfrm>
            <a:off x="9753600" y="4114800"/>
            <a:ext cx="762000" cy="387854"/>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85800"/>
            <a:ext cx="8475406" cy="31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152400" y="14478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962400" y="1262743"/>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962400" y="2268556"/>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52400" y="2806283"/>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79779409"/>
      </p:ext>
    </p:extLst>
  </p:cSld>
  <p:clrMapOvr>
    <a:masterClrMapping/>
  </p:clrMapOvr>
  <mc:AlternateContent xmlns:mc="http://schemas.openxmlformats.org/markup-compatibility/2006" xmlns:p14="http://schemas.microsoft.com/office/powerpoint/2010/main">
    <mc:Choice Requires="p14">
      <p:transition spd="slow" p14:dur="2000" advTm="18528"/>
    </mc:Choice>
    <mc:Fallback xmlns="">
      <p:transition spd="slow" advTm="18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Finalizing your pledge form</a:t>
            </a:r>
            <a:endParaRPr lang="en-US" dirty="0">
              <a:solidFill>
                <a:schemeClr val="tx1"/>
              </a:solidFill>
            </a:endParaRPr>
          </a:p>
        </p:txBody>
      </p:sp>
      <p:sp>
        <p:nvSpPr>
          <p:cNvPr id="3" name="Text Placeholder 2"/>
          <p:cNvSpPr>
            <a:spLocks noGrp="1"/>
          </p:cNvSpPr>
          <p:nvPr>
            <p:ph type="body" idx="1"/>
          </p:nvPr>
        </p:nvSpPr>
        <p:spPr>
          <a:xfrm>
            <a:off x="722313" y="2547938"/>
            <a:ext cx="7772400" cy="3471862"/>
          </a:xfrm>
        </p:spPr>
        <p:txBody>
          <a:bodyPr>
            <a:normAutofit/>
          </a:bodyPr>
          <a:lstStyle/>
          <a:p>
            <a:pPr marL="342900" indent="-342900">
              <a:buFont typeface="Arial" pitchFamily="34" charset="0"/>
              <a:buChar char="•"/>
            </a:pPr>
            <a:r>
              <a:rPr lang="en-US" dirty="0" smtClean="0">
                <a:solidFill>
                  <a:schemeClr val="tx1"/>
                </a:solidFill>
              </a:rPr>
              <a:t>Sign your form.  </a:t>
            </a:r>
          </a:p>
          <a:p>
            <a:endParaRPr lang="en-US" dirty="0">
              <a:solidFill>
                <a:schemeClr val="tx1"/>
              </a:solidFill>
            </a:endParaRPr>
          </a:p>
          <a:p>
            <a:pPr marL="342900" indent="-342900">
              <a:buFont typeface="Arial" pitchFamily="34" charset="0"/>
              <a:buChar char="•"/>
            </a:pPr>
            <a:r>
              <a:rPr lang="en-US" dirty="0" smtClean="0">
                <a:solidFill>
                  <a:schemeClr val="tx1"/>
                </a:solidFill>
              </a:rPr>
              <a:t>Turn in the white and yellow copy to your Workplace Employee Campaign Coordinator.</a:t>
            </a:r>
          </a:p>
          <a:p>
            <a:endParaRPr lang="en-US" dirty="0">
              <a:solidFill>
                <a:schemeClr val="tx1"/>
              </a:solidFill>
            </a:endParaRPr>
          </a:p>
          <a:p>
            <a:pPr marL="342900" indent="-342900">
              <a:buFont typeface="Arial" pitchFamily="34" charset="0"/>
              <a:buChar char="•"/>
            </a:pPr>
            <a:r>
              <a:rPr lang="en-US" dirty="0" smtClean="0">
                <a:solidFill>
                  <a:schemeClr val="tx1"/>
                </a:solidFill>
              </a:rPr>
              <a:t>Keep the Pink copy for your records.</a:t>
            </a:r>
            <a:endParaRPr lang="en-US" dirty="0">
              <a:solidFill>
                <a:schemeClr val="tx1"/>
              </a:solidFill>
            </a:endParaRPr>
          </a:p>
        </p:txBody>
      </p:sp>
    </p:spTree>
    <p:extLst>
      <p:ext uri="{BB962C8B-B14F-4D97-AF65-F5344CB8AC3E}">
        <p14:creationId xmlns:p14="http://schemas.microsoft.com/office/powerpoint/2010/main" val="200742286"/>
      </p:ext>
    </p:extLst>
  </p:cSld>
  <p:clrMapOvr>
    <a:masterClrMapping/>
  </p:clrMapOvr>
  <mc:AlternateContent xmlns:mc="http://schemas.openxmlformats.org/markup-compatibility/2006" xmlns:p14="http://schemas.microsoft.com/office/powerpoint/2010/main">
    <mc:Choice Requires="p14">
      <p:transition spd="slow" p14:dur="2000" advTm="4249"/>
    </mc:Choice>
    <mc:Fallback xmlns="">
      <p:transition spd="slow" advTm="424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Thank you!</a:t>
            </a:r>
            <a:endParaRPr lang="en-US" dirty="0">
              <a:solidFill>
                <a:schemeClr val="tx1"/>
              </a:solidFill>
            </a:endParaRPr>
          </a:p>
        </p:txBody>
      </p:sp>
      <p:sp>
        <p:nvSpPr>
          <p:cNvPr id="3" name="Text Placeholder 2"/>
          <p:cNvSpPr>
            <a:spLocks noGrp="1"/>
          </p:cNvSpPr>
          <p:nvPr>
            <p:ph type="body" idx="1"/>
          </p:nvPr>
        </p:nvSpPr>
        <p:spPr>
          <a:xfrm>
            <a:off x="722313" y="2547938"/>
            <a:ext cx="7772400" cy="3243262"/>
          </a:xfrm>
        </p:spPr>
        <p:txBody>
          <a:bodyPr>
            <a:normAutofit/>
          </a:bodyPr>
          <a:lstStyle/>
          <a:p>
            <a:r>
              <a:rPr lang="en-US" dirty="0" smtClean="0">
                <a:solidFill>
                  <a:schemeClr val="tx1"/>
                </a:solidFill>
              </a:rPr>
              <a:t>If you have any questions, please contact your Workplace Employee Campaign Coordinator, or call the United Way of Warren County at </a:t>
            </a:r>
          </a:p>
          <a:p>
            <a:r>
              <a:rPr lang="en-US" dirty="0" smtClean="0">
                <a:solidFill>
                  <a:schemeClr val="tx1"/>
                </a:solidFill>
              </a:rPr>
              <a:t>513-932-3987</a:t>
            </a:r>
          </a:p>
          <a:p>
            <a:r>
              <a:rPr lang="en-US" dirty="0" smtClean="0">
                <a:hlinkClick r:id="rId2"/>
              </a:rPr>
              <a:t>www.warrencountyunitedway.org</a:t>
            </a:r>
            <a:endParaRPr lang="en-US" dirty="0" smtClean="0"/>
          </a:p>
          <a:p>
            <a:endParaRPr lang="en-US" dirty="0"/>
          </a:p>
        </p:txBody>
      </p:sp>
    </p:spTree>
    <p:extLst>
      <p:ext uri="{BB962C8B-B14F-4D97-AF65-F5344CB8AC3E}">
        <p14:creationId xmlns:p14="http://schemas.microsoft.com/office/powerpoint/2010/main" val="1355382475"/>
      </p:ext>
    </p:extLst>
  </p:cSld>
  <p:clrMapOvr>
    <a:masterClrMapping/>
  </p:clrMapOvr>
  <mc:AlternateContent xmlns:mc="http://schemas.openxmlformats.org/markup-compatibility/2006" xmlns:p14="http://schemas.microsoft.com/office/powerpoint/2010/main">
    <mc:Choice Requires="p14">
      <p:transition spd="slow" p14:dur="2000" advTm="3039"/>
    </mc:Choice>
    <mc:Fallback xmlns="">
      <p:transition spd="slow" advTm="303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209800" y="393764"/>
            <a:ext cx="4829262" cy="6159436"/>
          </a:xfrm>
          <a:prstGeom prst="rect">
            <a:avLst/>
          </a:prstGeom>
          <a:ln w="88900" cap="sq" cmpd="thickThin">
            <a:solidFill>
              <a:srgbClr val="000000"/>
            </a:solidFill>
            <a:prstDash val="solid"/>
            <a:miter lim="800000"/>
          </a:ln>
          <a:effectLst>
            <a:innerShdw blurRad="76200">
              <a:srgbClr val="000000"/>
            </a:innerShdw>
          </a:effectLst>
        </p:spPr>
      </p:pic>
      <p:sp>
        <p:nvSpPr>
          <p:cNvPr id="7" name="Right Arrow Callout 6"/>
          <p:cNvSpPr/>
          <p:nvPr/>
        </p:nvSpPr>
        <p:spPr>
          <a:xfrm>
            <a:off x="304800" y="381000"/>
            <a:ext cx="1752600" cy="1905000"/>
          </a:xfrm>
          <a:prstGeom prst="right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Here is a United Way Pledge Form.</a:t>
            </a:r>
            <a:endParaRPr lang="en-US" dirty="0"/>
          </a:p>
        </p:txBody>
      </p:sp>
    </p:spTree>
    <p:extLst>
      <p:ext uri="{BB962C8B-B14F-4D97-AF65-F5344CB8AC3E}">
        <p14:creationId xmlns:p14="http://schemas.microsoft.com/office/powerpoint/2010/main" val="1334266822"/>
      </p:ext>
    </p:extLst>
  </p:cSld>
  <p:clrMapOvr>
    <a:masterClrMapping/>
  </p:clrMapOvr>
  <mc:AlternateContent xmlns:mc="http://schemas.openxmlformats.org/markup-compatibility/2006" xmlns:p14="http://schemas.microsoft.com/office/powerpoint/2010/main">
    <mc:Choice Requires="p14">
      <p:transition spd="slow" p14:dur="2000" advTm="2817"/>
    </mc:Choice>
    <mc:Fallback xmlns="">
      <p:transition spd="slow" advTm="281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209800" y="393764"/>
            <a:ext cx="4829262" cy="6159436"/>
          </a:xfrm>
          <a:prstGeom prst="rect">
            <a:avLst/>
          </a:prstGeom>
          <a:ln w="88900" cap="sq" cmpd="thickThin">
            <a:solidFill>
              <a:srgbClr val="000000"/>
            </a:solidFill>
            <a:prstDash val="solid"/>
            <a:miter lim="800000"/>
          </a:ln>
          <a:effectLst>
            <a:innerShdw blurRad="76200">
              <a:srgbClr val="000000"/>
            </a:innerShdw>
          </a:effectLst>
        </p:spPr>
      </p:pic>
      <p:sp>
        <p:nvSpPr>
          <p:cNvPr id="3" name="Right Arrow Callout 2"/>
          <p:cNvSpPr/>
          <p:nvPr/>
        </p:nvSpPr>
        <p:spPr>
          <a:xfrm>
            <a:off x="190500" y="228600"/>
            <a:ext cx="1905000" cy="2743200"/>
          </a:xfrm>
          <a:prstGeom prst="rightArrowCallout">
            <a:avLst>
              <a:gd name="adj1" fmla="val 11547"/>
              <a:gd name="adj2" fmla="val 32812"/>
              <a:gd name="adj3" fmla="val 31857"/>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1</a:t>
            </a:r>
            <a:r>
              <a:rPr lang="en-US" sz="2400" b="1" baseline="30000" dirty="0" smtClean="0"/>
              <a:t>st</a:t>
            </a:r>
            <a:r>
              <a:rPr lang="en-US" sz="2400" b="1" dirty="0"/>
              <a:t> </a:t>
            </a:r>
            <a:r>
              <a:rPr lang="en-US" sz="2400" b="1" dirty="0" smtClean="0"/>
              <a:t>Step</a:t>
            </a:r>
          </a:p>
          <a:p>
            <a:pPr algn="ctr"/>
            <a:endParaRPr lang="en-US" dirty="0" smtClean="0"/>
          </a:p>
          <a:p>
            <a:pPr algn="ctr"/>
            <a:r>
              <a:rPr lang="en-US" dirty="0" smtClean="0"/>
              <a:t>Fill out #1</a:t>
            </a:r>
          </a:p>
          <a:p>
            <a:pPr algn="ctr"/>
            <a:r>
              <a:rPr lang="en-US" sz="1200" dirty="0" smtClean="0"/>
              <a:t>“My Information”</a:t>
            </a:r>
            <a:endParaRPr lang="en-US" sz="1200" dirty="0"/>
          </a:p>
        </p:txBody>
      </p:sp>
    </p:spTree>
    <p:extLst>
      <p:ext uri="{BB962C8B-B14F-4D97-AF65-F5344CB8AC3E}">
        <p14:creationId xmlns:p14="http://schemas.microsoft.com/office/powerpoint/2010/main" val="3782800384"/>
      </p:ext>
    </p:extLst>
  </p:cSld>
  <p:clrMapOvr>
    <a:masterClrMapping/>
  </p:clrMapOvr>
  <mc:AlternateContent xmlns:mc="http://schemas.openxmlformats.org/markup-compatibility/2006" xmlns:p14="http://schemas.microsoft.com/office/powerpoint/2010/main">
    <mc:Choice Requires="p14">
      <p:transition spd="slow" p14:dur="2000" advTm="2281"/>
    </mc:Choice>
    <mc:Fallback xmlns="">
      <p:transition spd="slow" advTm="228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b="1" dirty="0" smtClean="0">
                <a:solidFill>
                  <a:schemeClr val="tx1"/>
                </a:solidFill>
              </a:rPr>
              <a:t>1. My Information</a:t>
            </a:r>
            <a:endParaRPr lang="en-US" b="1" dirty="0">
              <a:solidFill>
                <a:schemeClr val="tx1"/>
              </a:solidFill>
            </a:endParaRPr>
          </a:p>
        </p:txBody>
      </p:sp>
      <p:sp>
        <p:nvSpPr>
          <p:cNvPr id="3" name="Text Placeholder 2"/>
          <p:cNvSpPr>
            <a:spLocks noGrp="1"/>
          </p:cNvSpPr>
          <p:nvPr>
            <p:ph type="body" sz="half" idx="2"/>
          </p:nvPr>
        </p:nvSpPr>
        <p:spPr>
          <a:xfrm>
            <a:off x="914400" y="5445824"/>
            <a:ext cx="7315200" cy="1107375"/>
          </a:xfrm>
        </p:spPr>
        <p:txBody>
          <a:bodyPr>
            <a:normAutofit fontScale="92500" lnSpcReduction="20000"/>
          </a:bodyPr>
          <a:lstStyle/>
          <a:p>
            <a:r>
              <a:rPr lang="en-US" dirty="0" smtClean="0"/>
              <a:t>Enter your contact information in this section.  This is used for recording your pledge, acknowledgements, receipts, newsletters, volunteer opportunities, birthday wishes, Loyal Contributor program, etc., as you wish.  United Way does not share your information.   Please be sure to check any boxes at the bottom on section 1 to receive special information that may not automatically be sent to you.</a:t>
            </a:r>
          </a:p>
          <a:p>
            <a:endParaRPr lang="en-US" dirty="0"/>
          </a:p>
        </p:txBody>
      </p:sp>
      <p:pic>
        <p:nvPicPr>
          <p:cNvPr id="19" name="Picture Placeholder 18"/>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30334" b="30334"/>
          <a:stretch>
            <a:fillRect/>
          </a:stretch>
        </p:blipFill>
        <p:spPr>
          <a:xfrm flipH="1">
            <a:off x="-1295400" y="6019800"/>
            <a:ext cx="220533" cy="112241"/>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57" y="533400"/>
            <a:ext cx="806099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29616962"/>
      </p:ext>
    </p:extLst>
  </p:cSld>
  <p:clrMapOvr>
    <a:masterClrMapping/>
  </p:clrMapOvr>
  <mc:AlternateContent xmlns:mc="http://schemas.openxmlformats.org/markup-compatibility/2006" xmlns:p14="http://schemas.microsoft.com/office/powerpoint/2010/main">
    <mc:Choice Requires="p14">
      <p:transition spd="slow" advTm="6572">
        <p14:flash/>
      </p:transition>
    </mc:Choice>
    <mc:Fallback xmlns="">
      <p:transition spd="slow" advTm="657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581400" y="381000"/>
            <a:ext cx="4829262" cy="6159436"/>
          </a:xfrm>
          <a:prstGeom prst="rect">
            <a:avLst/>
          </a:prstGeom>
          <a:ln w="88900" cap="sq" cmpd="thickThin">
            <a:solidFill>
              <a:srgbClr val="000000"/>
            </a:solidFill>
            <a:prstDash val="solid"/>
            <a:miter lim="800000"/>
          </a:ln>
          <a:effectLst>
            <a:innerShdw blurRad="76200">
              <a:srgbClr val="000000"/>
            </a:innerShdw>
          </a:effectLst>
        </p:spPr>
      </p:pic>
      <p:sp>
        <p:nvSpPr>
          <p:cNvPr id="2" name="Right Arrow Callout 1"/>
          <p:cNvSpPr/>
          <p:nvPr/>
        </p:nvSpPr>
        <p:spPr>
          <a:xfrm>
            <a:off x="152400" y="228600"/>
            <a:ext cx="3200400" cy="6019800"/>
          </a:xfrm>
          <a:prstGeom prst="rightArrowCallout">
            <a:avLst>
              <a:gd name="adj1" fmla="val 13571"/>
              <a:gd name="adj2" fmla="val 16933"/>
              <a:gd name="adj3" fmla="val 25000"/>
              <a:gd name="adj4" fmla="val 695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r>
              <a:rPr lang="en-US" sz="2800" baseline="30000" dirty="0" smtClean="0"/>
              <a:t>nd</a:t>
            </a:r>
            <a:r>
              <a:rPr lang="en-US" sz="2800" dirty="0" smtClean="0"/>
              <a:t> Step</a:t>
            </a:r>
          </a:p>
          <a:p>
            <a:pPr algn="ctr"/>
            <a:r>
              <a:rPr lang="en-US" sz="1600" dirty="0" smtClean="0"/>
              <a:t>“My contribution”</a:t>
            </a:r>
          </a:p>
        </p:txBody>
      </p:sp>
    </p:spTree>
    <p:extLst>
      <p:ext uri="{BB962C8B-B14F-4D97-AF65-F5344CB8AC3E}">
        <p14:creationId xmlns:p14="http://schemas.microsoft.com/office/powerpoint/2010/main" val="4065609505"/>
      </p:ext>
    </p:extLst>
  </p:cSld>
  <p:clrMapOvr>
    <a:masterClrMapping/>
  </p:clrMapOvr>
  <mc:AlternateContent xmlns:mc="http://schemas.openxmlformats.org/markup-compatibility/2006" xmlns:p14="http://schemas.microsoft.com/office/powerpoint/2010/main">
    <mc:Choice Requires="p14">
      <p:transition spd="slow" p14:dur="2000" advTm="2640"/>
    </mc:Choice>
    <mc:Fallback xmlns="">
      <p:transition spd="slow" advTm="264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rPr>
              <a:t>2. My Contribution</a:t>
            </a:r>
            <a:endParaRPr lang="en-US" sz="2400" dirty="0">
              <a:solidFill>
                <a:schemeClr val="tx1"/>
              </a:solidFill>
            </a:endParaRPr>
          </a:p>
        </p:txBody>
      </p:sp>
      <p:sp>
        <p:nvSpPr>
          <p:cNvPr id="3" name="Text Placeholder 2"/>
          <p:cNvSpPr>
            <a:spLocks noGrp="1"/>
          </p:cNvSpPr>
          <p:nvPr>
            <p:ph type="body" sz="half" idx="2"/>
          </p:nvPr>
        </p:nvSpPr>
        <p:spPr>
          <a:xfrm>
            <a:off x="914400" y="5445825"/>
            <a:ext cx="7315200" cy="954976"/>
          </a:xfrm>
        </p:spPr>
        <p:txBody>
          <a:bodyPr/>
          <a:lstStyle/>
          <a:p>
            <a:r>
              <a:rPr lang="en-US" dirty="0" smtClean="0"/>
              <a:t>Payroll Deduction – select your amount or enter (Other).  B. How many payment periods. Multiply A x B to determine your gift for the year.  This is your total payroll pledge.</a:t>
            </a:r>
          </a:p>
        </p:txBody>
      </p:sp>
      <p:pic>
        <p:nvPicPr>
          <p:cNvPr id="5" name="Picture Placeholder 4"/>
          <p:cNvPicPr>
            <a:picLocks noGrp="1" noChangeAspect="1"/>
          </p:cNvPicPr>
          <p:nvPr>
            <p:ph type="pic" idx="1"/>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759" t="40043" r="-759" b="30052"/>
          <a:stretch/>
        </p:blipFill>
        <p:spPr>
          <a:xfrm>
            <a:off x="1676400" y="906982"/>
            <a:ext cx="7162800" cy="2979218"/>
          </a:xfrm>
          <a:prstGeom prst="round2SameRect">
            <a:avLst>
              <a:gd name="adj1" fmla="val 7101"/>
              <a:gd name="adj2" fmla="val 1520"/>
            </a:avLst>
          </a:prstGeom>
        </p:spPr>
      </p:pic>
      <p:sp>
        <p:nvSpPr>
          <p:cNvPr id="6" name="Right Arrow 5"/>
          <p:cNvSpPr/>
          <p:nvPr/>
        </p:nvSpPr>
        <p:spPr>
          <a:xfrm>
            <a:off x="381000" y="1143000"/>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042105"/>
      </p:ext>
    </p:extLst>
  </p:cSld>
  <p:clrMapOvr>
    <a:masterClrMapping/>
  </p:clrMapOvr>
  <mc:AlternateContent xmlns:mc="http://schemas.openxmlformats.org/markup-compatibility/2006" xmlns:p14="http://schemas.microsoft.com/office/powerpoint/2010/main">
    <mc:Choice Requires="p14">
      <p:transition spd="slow" p14:dur="1600" advTm="3111">
        <p14:prism isInverted="1"/>
      </p:transition>
    </mc:Choice>
    <mc:Fallback xmlns="">
      <p:transition spd="slow" advTm="3111">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209800" y="393764"/>
            <a:ext cx="4829262" cy="6159436"/>
          </a:xfrm>
          <a:prstGeom prst="rect">
            <a:avLst/>
          </a:prstGeom>
          <a:ln w="88900" cap="sq" cmpd="thickThin">
            <a:solidFill>
              <a:srgbClr val="000000"/>
            </a:solidFill>
            <a:prstDash val="solid"/>
            <a:miter lim="800000"/>
          </a:ln>
          <a:effectLst>
            <a:innerShdw blurRad="76200">
              <a:srgbClr val="000000"/>
            </a:innerShdw>
          </a:effectLst>
        </p:spPr>
      </p:pic>
      <p:sp>
        <p:nvSpPr>
          <p:cNvPr id="3" name="Striped Right Arrow 2"/>
          <p:cNvSpPr/>
          <p:nvPr/>
        </p:nvSpPr>
        <p:spPr>
          <a:xfrm>
            <a:off x="3429000" y="3276600"/>
            <a:ext cx="12192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35012512"/>
      </p:ext>
    </p:extLst>
  </p:cSld>
  <p:clrMapOvr>
    <a:masterClrMapping/>
  </p:clrMapOvr>
  <mc:AlternateContent xmlns:mc="http://schemas.openxmlformats.org/markup-compatibility/2006" xmlns:p14="http://schemas.microsoft.com/office/powerpoint/2010/main">
    <mc:Choice Requires="p14">
      <p:transition spd="slow" p14:dur="2000" advTm="3364"/>
    </mc:Choice>
    <mc:Fallback xmlns="">
      <p:transition spd="slow" advTm="33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4724400"/>
            <a:ext cx="8915401" cy="281050"/>
          </a:xfrm>
        </p:spPr>
        <p:txBody>
          <a:bodyPr/>
          <a:lstStyle/>
          <a:p>
            <a:r>
              <a:rPr lang="en-US" sz="1800" b="1" dirty="0" smtClean="0">
                <a:solidFill>
                  <a:schemeClr val="tx1"/>
                </a:solidFill>
              </a:rPr>
              <a:t>2. My Contribution</a:t>
            </a:r>
            <a:endParaRPr lang="en-US" sz="1800" b="1" dirty="0">
              <a:solidFill>
                <a:schemeClr val="tx1"/>
              </a:solidFill>
            </a:endParaRPr>
          </a:p>
        </p:txBody>
      </p:sp>
      <p:sp>
        <p:nvSpPr>
          <p:cNvPr id="3" name="Text Placeholder 2"/>
          <p:cNvSpPr>
            <a:spLocks noGrp="1"/>
          </p:cNvSpPr>
          <p:nvPr>
            <p:ph type="body" sz="half" idx="2"/>
          </p:nvPr>
        </p:nvSpPr>
        <p:spPr>
          <a:xfrm>
            <a:off x="402771" y="5486400"/>
            <a:ext cx="8382000" cy="685800"/>
          </a:xfrm>
        </p:spPr>
        <p:txBody>
          <a:bodyPr>
            <a:normAutofit fontScale="85000" lnSpcReduction="20000"/>
          </a:bodyPr>
          <a:lstStyle/>
          <a:p>
            <a:r>
              <a:rPr lang="en-US" sz="1800" b="1" dirty="0" smtClean="0"/>
              <a:t>Credit Card pledges </a:t>
            </a:r>
            <a:r>
              <a:rPr lang="en-US" sz="1800" dirty="0" smtClean="0"/>
              <a:t>are made by you directly.  Log onto </a:t>
            </a:r>
            <a:r>
              <a:rPr lang="en-US" sz="1800" dirty="0" smtClean="0">
                <a:solidFill>
                  <a:srgbClr val="AC1404"/>
                </a:solidFill>
                <a:hlinkClick r:id="rId3"/>
              </a:rPr>
              <a:t>www.Warrencountyunitedway.org</a:t>
            </a:r>
            <a:r>
              <a:rPr lang="en-US" sz="1800" dirty="0" smtClean="0"/>
              <a:t> website where you will enter your credit card information directly via </a:t>
            </a:r>
            <a:r>
              <a:rPr lang="en-US" sz="1800" dirty="0" err="1" smtClean="0"/>
              <a:t>Paypal</a:t>
            </a:r>
            <a:r>
              <a:rPr lang="en-US" sz="1800" dirty="0" smtClean="0"/>
              <a:t>.  You do not need a </a:t>
            </a:r>
            <a:r>
              <a:rPr lang="en-US" sz="1800" dirty="0" err="1"/>
              <a:t>P</a:t>
            </a:r>
            <a:r>
              <a:rPr lang="en-US" sz="1800" dirty="0" err="1" smtClean="0"/>
              <a:t>aypal</a:t>
            </a:r>
            <a:r>
              <a:rPr lang="en-US" sz="1800" dirty="0" smtClean="0"/>
              <a:t> account to use this option.  You will receive a receipt immediately, and United Way will be notified of your gift.</a:t>
            </a:r>
          </a:p>
          <a:p>
            <a:endParaRPr lang="en-US" dirty="0"/>
          </a:p>
        </p:txBody>
      </p:sp>
      <p:pic>
        <p:nvPicPr>
          <p:cNvPr id="5" name="Picture Placeholder 4"/>
          <p:cNvPicPr>
            <a:picLocks noGrp="1" noChangeAspect="1"/>
          </p:cNvPicPr>
          <p:nvPr>
            <p:ph type="pic" idx="1"/>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47120" t="40043" r="-759" b="34778"/>
          <a:stretch/>
        </p:blipFill>
        <p:spPr>
          <a:xfrm>
            <a:off x="228599" y="154873"/>
            <a:ext cx="8610600" cy="4038600"/>
          </a:xfrm>
        </p:spPr>
      </p:pic>
      <p:sp>
        <p:nvSpPr>
          <p:cNvPr id="4" name="Right Arrow 3"/>
          <p:cNvSpPr/>
          <p:nvPr/>
        </p:nvSpPr>
        <p:spPr>
          <a:xfrm rot="1404713">
            <a:off x="108524" y="13429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404713">
            <a:off x="38100" y="2714501"/>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a:xfrm>
            <a:off x="402771" y="5029200"/>
            <a:ext cx="8534400" cy="457200"/>
          </a:xfrm>
          <a:prstGeom prst="rect">
            <a:avLst/>
          </a:prstGeom>
        </p:spPr>
        <p:txBody>
          <a:bodyPr>
            <a:normAutofit fontScale="85000" lnSpcReduction="20000"/>
          </a:bodyPr>
          <a:lstStyle>
            <a:lvl1pPr marL="0" indent="0" algn="l" rtl="0" eaLnBrk="1" latinLnBrk="0" hangingPunct="1">
              <a:spcBef>
                <a:spcPts val="580"/>
              </a:spcBef>
              <a:buClr>
                <a:schemeClr val="accent1"/>
              </a:buClr>
              <a:buSzPct val="85000"/>
              <a:buFontTx/>
              <a:buNone/>
              <a:defRPr kumimoji="0" sz="1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12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1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9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9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800" b="1" dirty="0" smtClean="0"/>
              <a:t>Other Ways to Give </a:t>
            </a:r>
            <a:r>
              <a:rPr lang="en-US" dirty="0" smtClean="0"/>
              <a:t>= Cash or check.   Also, Bill At Home, which means, United Way will use the address you provided in </a:t>
            </a:r>
            <a:r>
              <a:rPr lang="en-US" b="1" i="1" dirty="0" smtClean="0"/>
              <a:t>Section 1, </a:t>
            </a:r>
            <a:r>
              <a:rPr lang="en-US" dirty="0" smtClean="0"/>
              <a:t>to mail you a quarterly reminder statement at home.</a:t>
            </a:r>
          </a:p>
          <a:p>
            <a:endParaRPr lang="en-US" dirty="0"/>
          </a:p>
        </p:txBody>
      </p:sp>
      <p:sp>
        <p:nvSpPr>
          <p:cNvPr id="9" name="Right Arrow 8"/>
          <p:cNvSpPr/>
          <p:nvPr/>
        </p:nvSpPr>
        <p:spPr>
          <a:xfrm rot="1404713">
            <a:off x="32324" y="20287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404713">
            <a:off x="21437" y="3419102"/>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478971" y="6161314"/>
            <a:ext cx="8382000" cy="468086"/>
          </a:xfrm>
          <a:prstGeom prst="rect">
            <a:avLst/>
          </a:prstGeom>
        </p:spPr>
        <p:txBody>
          <a:bodyPr>
            <a:normAutofit/>
          </a:bodyPr>
          <a:lstStyle>
            <a:lvl1pPr marL="0" indent="0" algn="l" rtl="0" eaLnBrk="1" latinLnBrk="0" hangingPunct="1">
              <a:spcBef>
                <a:spcPts val="580"/>
              </a:spcBef>
              <a:buClr>
                <a:schemeClr val="accent1"/>
              </a:buClr>
              <a:buSzPct val="85000"/>
              <a:buFontTx/>
              <a:buNone/>
              <a:defRPr kumimoji="0" sz="1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12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1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9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9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800" b="1" dirty="0" smtClean="0"/>
              <a:t>Stocks/Securities </a:t>
            </a:r>
            <a:r>
              <a:rPr lang="en-US" sz="1400" dirty="0" smtClean="0"/>
              <a:t>can be donated.  Contact the United Way of Warren County for details.</a:t>
            </a:r>
            <a:endParaRPr lang="en-US" sz="1800" dirty="0" smtClean="0"/>
          </a:p>
          <a:p>
            <a:endParaRPr lang="en-US" dirty="0"/>
          </a:p>
        </p:txBody>
      </p:sp>
    </p:spTree>
    <p:custDataLst>
      <p:tags r:id="rId1"/>
    </p:custDataLst>
    <p:extLst>
      <p:ext uri="{BB962C8B-B14F-4D97-AF65-F5344CB8AC3E}">
        <p14:creationId xmlns:p14="http://schemas.microsoft.com/office/powerpoint/2010/main" val="2690836972"/>
      </p:ext>
    </p:extLst>
  </p:cSld>
  <p:clrMapOvr>
    <a:masterClrMapping/>
  </p:clrMapOvr>
  <mc:AlternateContent xmlns:mc="http://schemas.openxmlformats.org/markup-compatibility/2006" xmlns:p14="http://schemas.microsoft.com/office/powerpoint/2010/main">
    <mc:Choice Requires="p14">
      <p:transition spd="slow" p14:dur="1600" advTm="11399">
        <p14:gallery dir="l"/>
      </p:transition>
    </mc:Choice>
    <mc:Fallback xmlns="">
      <p:transition spd="slow" advTm="1139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 calcmode="lin" valueType="num">
                                      <p:cBhvr additive="base">
                                        <p:cTn id="3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8" grpId="0"/>
      <p:bldP spid="9" grpId="0" animBg="1"/>
      <p:bldP spid="10" grpId="0" animBg="1"/>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209800" y="393764"/>
            <a:ext cx="4829262" cy="6159436"/>
          </a:xfrm>
          <a:prstGeom prst="rect">
            <a:avLst/>
          </a:prstGeom>
          <a:ln w="88900" cap="sq" cmpd="thickThin">
            <a:solidFill>
              <a:srgbClr val="000000"/>
            </a:solidFill>
            <a:prstDash val="solid"/>
            <a:miter lim="800000"/>
          </a:ln>
          <a:effectLst>
            <a:innerShdw blurRad="76200">
              <a:srgbClr val="000000"/>
            </a:innerShdw>
          </a:effectLst>
        </p:spPr>
      </p:pic>
      <p:sp>
        <p:nvSpPr>
          <p:cNvPr id="3" name="Striped Right Arrow 2"/>
          <p:cNvSpPr/>
          <p:nvPr/>
        </p:nvSpPr>
        <p:spPr>
          <a:xfrm>
            <a:off x="1371600" y="4419600"/>
            <a:ext cx="12192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70387611"/>
      </p:ext>
    </p:extLst>
  </p:cSld>
  <p:clrMapOvr>
    <a:masterClrMapping/>
  </p:clrMapOvr>
  <mc:AlternateContent xmlns:mc="http://schemas.openxmlformats.org/markup-compatibility/2006" xmlns:p14="http://schemas.microsoft.com/office/powerpoint/2010/main">
    <mc:Choice Requires="p14">
      <p:transition spd="slow" p14:dur="2000" advTm="3518"/>
    </mc:Choice>
    <mc:Fallback xmlns="">
      <p:transition spd="slow" advTm="35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ags/tag2.xml><?xml version="1.0" encoding="utf-8"?>
<p:tagLst xmlns:a="http://schemas.openxmlformats.org/drawingml/2006/main" xmlns:r="http://schemas.openxmlformats.org/officeDocument/2006/relationships" xmlns:p="http://schemas.openxmlformats.org/presentationml/2006/main">
  <p:tag name="TIMING" val="|1.7"/>
</p:tagLst>
</file>

<file path=ppt/tags/tag3.xml><?xml version="1.0" encoding="utf-8"?>
<p:tagLst xmlns:a="http://schemas.openxmlformats.org/drawingml/2006/main" xmlns:r="http://schemas.openxmlformats.org/officeDocument/2006/relationships" xmlns:p="http://schemas.openxmlformats.org/presentationml/2006/main">
  <p:tag name="TIMING" val="|1.6"/>
</p:tagLst>
</file>

<file path=ppt/tags/tag4.xml><?xml version="1.0" encoding="utf-8"?>
<p:tagLst xmlns:a="http://schemas.openxmlformats.org/drawingml/2006/main" xmlns:r="http://schemas.openxmlformats.org/officeDocument/2006/relationships" xmlns:p="http://schemas.openxmlformats.org/presentationml/2006/main">
  <p:tag name="TIMING" val="|1.8|2.2|3.4"/>
</p:tagLst>
</file>

<file path=ppt/tags/tag5.xml><?xml version="1.0" encoding="utf-8"?>
<p:tagLst xmlns:a="http://schemas.openxmlformats.org/drawingml/2006/main" xmlns:r="http://schemas.openxmlformats.org/officeDocument/2006/relationships" xmlns:p="http://schemas.openxmlformats.org/presentationml/2006/main">
  <p:tag name="TIMING" val="|1.5"/>
</p:tagLst>
</file>

<file path=ppt/tags/tag6.xml><?xml version="1.0" encoding="utf-8"?>
<p:tagLst xmlns:a="http://schemas.openxmlformats.org/drawingml/2006/main" xmlns:r="http://schemas.openxmlformats.org/officeDocument/2006/relationships" xmlns:p="http://schemas.openxmlformats.org/presentationml/2006/main">
  <p:tag name="TIMING" val="|4.6"/>
</p:tagLst>
</file>

<file path=ppt/tags/tag7.xml><?xml version="1.0" encoding="utf-8"?>
<p:tagLst xmlns:a="http://schemas.openxmlformats.org/drawingml/2006/main" xmlns:r="http://schemas.openxmlformats.org/officeDocument/2006/relationships" xmlns:p="http://schemas.openxmlformats.org/presentationml/2006/main">
  <p:tag name="TIMING" val="|4.4|1.4|1.6|1.6|1.8|1.7|1.8|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1">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742117"/>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747</TotalTime>
  <Words>481</Words>
  <Application>Microsoft Office PowerPoint</Application>
  <PresentationFormat>On-screen Show (4:3)</PresentationFormat>
  <Paragraphs>37</Paragraphs>
  <Slides>14</Slides>
  <Notes>1</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Equity</vt:lpstr>
      <vt:lpstr>How to complete a United Way Pledge Form </vt:lpstr>
      <vt:lpstr>PowerPoint Presentation</vt:lpstr>
      <vt:lpstr>PowerPoint Presentation</vt:lpstr>
      <vt:lpstr>1. My Information</vt:lpstr>
      <vt:lpstr>PowerPoint Presentation</vt:lpstr>
      <vt:lpstr>2. My Contribution</vt:lpstr>
      <vt:lpstr>PowerPoint Presentation</vt:lpstr>
      <vt:lpstr>2. My Contribution</vt:lpstr>
      <vt:lpstr>PowerPoint Presentation</vt:lpstr>
      <vt:lpstr>Optional – how to designate:</vt:lpstr>
      <vt:lpstr>PowerPoint Presentation</vt:lpstr>
      <vt:lpstr>3. Special Recognition</vt:lpstr>
      <vt:lpstr>Finalizing your pledge form</vt:lpstr>
      <vt:lpstr>Thank you!</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Campbell</dc:creator>
  <cp:lastModifiedBy>Diana Campbell</cp:lastModifiedBy>
  <cp:revision>39</cp:revision>
  <dcterms:created xsi:type="dcterms:W3CDTF">2015-04-27T13:58:37Z</dcterms:created>
  <dcterms:modified xsi:type="dcterms:W3CDTF">2015-07-28T16:07:04Z</dcterms:modified>
</cp:coreProperties>
</file>